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272" r:id="rId6"/>
    <p:sldId id="257" r:id="rId7"/>
    <p:sldId id="262" r:id="rId8"/>
    <p:sldId id="273" r:id="rId9"/>
    <p:sldId id="274" r:id="rId10"/>
    <p:sldId id="275" r:id="rId11"/>
    <p:sldId id="263" r:id="rId12"/>
    <p:sldId id="268" r:id="rId13"/>
    <p:sldId id="270" r:id="rId14"/>
    <p:sldId id="271" r:id="rId15"/>
    <p:sldId id="264" r:id="rId16"/>
    <p:sldId id="265" r:id="rId17"/>
    <p:sldId id="269" r:id="rId18"/>
    <p:sldId id="266" r:id="rId1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143" autoAdjust="0"/>
  </p:normalViewPr>
  <p:slideViewPr>
    <p:cSldViewPr snapToGrid="0">
      <p:cViewPr>
        <p:scale>
          <a:sx n="125" d="100"/>
          <a:sy n="125" d="100"/>
        </p:scale>
        <p:origin x="7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14.06.2021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14.06.2021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Introduction:</a:t>
            </a:r>
          </a:p>
          <a:p>
            <a:pPr rtl="0"/>
            <a:r>
              <a:rPr lang="en-US" dirty="0"/>
              <a:t>Hello and welcome,</a:t>
            </a:r>
          </a:p>
          <a:p>
            <a:pPr rtl="0"/>
            <a:r>
              <a:rPr lang="en-US" dirty="0"/>
              <a:t>we are the little Beast team and we want to show you how our project is coming along.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 I will give you our vision and an idea of the world we created and how we want to design it.</a:t>
            </a:r>
          </a:p>
          <a:p>
            <a:endParaRPr lang="en-US" dirty="0"/>
          </a:p>
          <a:p>
            <a:r>
              <a:rPr lang="en-US" dirty="0"/>
              <a:t>After that Leon will present our scope for the project up until now </a:t>
            </a:r>
          </a:p>
          <a:p>
            <a:r>
              <a:rPr lang="en-US" dirty="0"/>
              <a:t>and show some of our use-cases in a demo.</a:t>
            </a:r>
          </a:p>
          <a:p>
            <a:endParaRPr lang="en-US" dirty="0"/>
          </a:p>
          <a:p>
            <a:r>
              <a:rPr lang="en-US" dirty="0"/>
              <a:t>Then Andreas and I will give you a rundown of the technologies we used and the architecture of the </a:t>
            </a:r>
          </a:p>
          <a:p>
            <a:r>
              <a:rPr lang="en-US" dirty="0"/>
              <a:t>project, with Andreas then running our "cucumber" tests.</a:t>
            </a:r>
          </a:p>
          <a:p>
            <a:endParaRPr lang="en-US" dirty="0"/>
          </a:p>
          <a:p>
            <a:r>
              <a:rPr lang="en-US" dirty="0"/>
              <a:t>Last but not least </a:t>
            </a:r>
            <a:r>
              <a:rPr lang="en-US" dirty="0" err="1"/>
              <a:t>Lawand</a:t>
            </a:r>
            <a:r>
              <a:rPr lang="en-US" dirty="0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  <a:p>
            <a:pPr rtl="0"/>
            <a:r>
              <a:rPr lang="en-US" dirty="0"/>
              <a:t>What every member of our team has in common, is our love for retro games. </a:t>
            </a:r>
          </a:p>
          <a:p>
            <a:pPr rtl="0"/>
            <a:r>
              <a:rPr lang="en-US" dirty="0"/>
              <a:t>Be it </a:t>
            </a:r>
            <a:r>
              <a:rPr lang="en-US" dirty="0" err="1"/>
              <a:t>Pokemon</a:t>
            </a:r>
            <a:r>
              <a:rPr lang="en-US" dirty="0"/>
              <a:t> on the Gameboy or the Final Fantasy series on the SNES.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We wanted to capture the essence of the games we love and create something</a:t>
            </a:r>
          </a:p>
          <a:p>
            <a:pPr rtl="0"/>
            <a:r>
              <a:rPr lang="en-US" dirty="0"/>
              <a:t>new in the process.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result is a non-isomorphic 2d-view, like in old school Gameboy games.</a:t>
            </a:r>
          </a:p>
          <a:p>
            <a:pPr rtl="0"/>
            <a:r>
              <a:rPr lang="en-US" dirty="0"/>
              <a:t>With a tile base map and low resolution character models.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As in </a:t>
            </a:r>
            <a:r>
              <a:rPr lang="en-US" dirty="0" err="1"/>
              <a:t>Pokemon</a:t>
            </a:r>
            <a:r>
              <a:rPr lang="en-US" dirty="0"/>
              <a:t> you can catch and collect monsters, </a:t>
            </a:r>
          </a:p>
          <a:p>
            <a:pPr rtl="0"/>
            <a:r>
              <a:rPr lang="en-US" dirty="0"/>
              <a:t>but our monsters are inspired by the world of H.P. Lovecraft. 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With this in mind we created our world.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game is an enormous tasks and especially the graphics can be challenging.</a:t>
            </a:r>
          </a:p>
          <a:p>
            <a:r>
              <a:rPr lang="en-US" dirty="0"/>
              <a:t>So we use </a:t>
            </a:r>
            <a:r>
              <a:rPr lang="en-US" dirty="0" err="1"/>
              <a:t>LitiEngine</a:t>
            </a:r>
            <a:r>
              <a:rPr lang="en-US" dirty="0"/>
              <a:t> in our project. This Engine helps us with recourse management,</a:t>
            </a:r>
          </a:p>
          <a:p>
            <a:r>
              <a:rPr lang="en-US" dirty="0"/>
              <a:t>For example maps, sprites and sounds.</a:t>
            </a:r>
          </a:p>
          <a:p>
            <a:r>
              <a:rPr lang="en-US" dirty="0"/>
              <a:t>Also the controller inputs are handled by </a:t>
            </a:r>
            <a:r>
              <a:rPr lang="en-US" dirty="0" err="1"/>
              <a:t>LitiEngine</a:t>
            </a:r>
            <a:r>
              <a:rPr lang="en-US" dirty="0"/>
              <a:t>, this gives us more freedom to </a:t>
            </a:r>
          </a:p>
          <a:p>
            <a:r>
              <a:rPr lang="en-US" dirty="0"/>
              <a:t>concentrate on the actual game design.</a:t>
            </a:r>
          </a:p>
          <a:p>
            <a:r>
              <a:rPr lang="en-US" dirty="0" err="1"/>
              <a:t>LitiEngine</a:t>
            </a:r>
            <a:r>
              <a:rPr lang="en-US" dirty="0"/>
              <a:t> delivers a tool - </a:t>
            </a:r>
            <a:r>
              <a:rPr lang="en-US" dirty="0" err="1"/>
              <a:t>UtiLiti</a:t>
            </a:r>
            <a:r>
              <a:rPr lang="en-US" dirty="0"/>
              <a:t> - to input and manage all resources into a recourse</a:t>
            </a:r>
          </a:p>
          <a:p>
            <a:r>
              <a:rPr lang="en-US" dirty="0"/>
              <a:t>file which can then be </a:t>
            </a:r>
            <a:r>
              <a:rPr lang="en-US" dirty="0" err="1"/>
              <a:t>adressed</a:t>
            </a:r>
            <a:r>
              <a:rPr lang="en-US" dirty="0"/>
              <a:t> with the </a:t>
            </a:r>
            <a:r>
              <a:rPr lang="en-US" dirty="0" err="1"/>
              <a:t>Liti</a:t>
            </a:r>
            <a:r>
              <a:rPr lang="en-US" dirty="0"/>
              <a:t> Engine in Java.</a:t>
            </a:r>
          </a:p>
          <a:p>
            <a:endParaRPr lang="en-US" dirty="0"/>
          </a:p>
          <a:p>
            <a:r>
              <a:rPr lang="en-US" dirty="0"/>
              <a:t>For the actual map creation we use the "tiled" map editor. This allows us to create </a:t>
            </a:r>
          </a:p>
          <a:p>
            <a:r>
              <a:rPr lang="en-US" dirty="0"/>
              <a:t>different map layers and works flawlessly in combination with the </a:t>
            </a:r>
            <a:r>
              <a:rPr lang="en-US" dirty="0" err="1"/>
              <a:t>UtiLiti</a:t>
            </a:r>
            <a:r>
              <a:rPr lang="en-US" dirty="0"/>
              <a:t> tool.</a:t>
            </a:r>
          </a:p>
          <a:p>
            <a:endParaRPr lang="en-US" dirty="0"/>
          </a:p>
          <a:p>
            <a:r>
              <a:rPr lang="en-US" dirty="0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14.06.2021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1468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E103289-84BA-42F2-8DA9-7A129F6882C5}"/>
              </a:ext>
            </a:extLst>
          </p:cNvPr>
          <p:cNvGrpSpPr/>
          <p:nvPr/>
        </p:nvGrpSpPr>
        <p:grpSpPr>
          <a:xfrm>
            <a:off x="142614" y="2149678"/>
            <a:ext cx="3833768" cy="2558643"/>
            <a:chOff x="125836" y="1082180"/>
            <a:chExt cx="3833768" cy="255864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45E0C5F-0D43-437C-B402-112CACBCCDB4}"/>
                </a:ext>
              </a:extLst>
            </p:cNvPr>
            <p:cNvSpPr/>
            <p:nvPr/>
          </p:nvSpPr>
          <p:spPr>
            <a:xfrm>
              <a:off x="12583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7781EB-FEAD-40BF-985E-A595E0E822B3}"/>
                </a:ext>
              </a:extLst>
            </p:cNvPr>
            <p:cNvSpPr txBox="1"/>
            <p:nvPr/>
          </p:nvSpPr>
          <p:spPr>
            <a:xfrm>
              <a:off x="20972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Com.littleBeasts</a:t>
              </a:r>
              <a:endParaRPr lang="en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AAEF09F-71E3-47DA-BF35-E6E4F6514C69}"/>
                </a:ext>
              </a:extLst>
            </p:cNvPr>
            <p:cNvSpPr txBox="1"/>
            <p:nvPr/>
          </p:nvSpPr>
          <p:spPr>
            <a:xfrm>
              <a:off x="209725" y="1560569"/>
              <a:ext cx="3640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Screens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/>
                <a:t>Gamelogic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Player Input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Animations</a:t>
              </a:r>
              <a:endParaRPr lang="en-DE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0001A5-3831-4075-BAE5-76B62E569BB3}"/>
              </a:ext>
            </a:extLst>
          </p:cNvPr>
          <p:cNvGrpSpPr/>
          <p:nvPr/>
        </p:nvGrpSpPr>
        <p:grpSpPr>
          <a:xfrm>
            <a:off x="8249174" y="2149678"/>
            <a:ext cx="3833768" cy="2558643"/>
            <a:chOff x="8232396" y="1082180"/>
            <a:chExt cx="3833768" cy="25586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CE35D37-0AC6-4E13-ABFA-C282C0313968}"/>
                </a:ext>
              </a:extLst>
            </p:cNvPr>
            <p:cNvSpPr/>
            <p:nvPr/>
          </p:nvSpPr>
          <p:spPr>
            <a:xfrm>
              <a:off x="8232396" y="1082180"/>
              <a:ext cx="3833768" cy="2558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45D769-CE81-4B28-84FD-CDEB2A6AC96E}"/>
                </a:ext>
              </a:extLst>
            </p:cNvPr>
            <p:cNvSpPr txBox="1"/>
            <p:nvPr/>
          </p:nvSpPr>
          <p:spPr>
            <a:xfrm>
              <a:off x="8285526" y="1136709"/>
              <a:ext cx="3727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CalculationEngine</a:t>
              </a:r>
              <a:endParaRPr lang="en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A638BDAD-6823-41B1-8E2D-182EA9715E02}"/>
                </a:ext>
              </a:extLst>
            </p:cNvPr>
            <p:cNvSpPr txBox="1"/>
            <p:nvPr/>
          </p:nvSpPr>
          <p:spPr>
            <a:xfrm>
              <a:off x="8338654" y="1560569"/>
              <a:ext cx="36436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Includes data models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Generates entities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Handles Battle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AI for PVE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Future proof -&gt; Multiplayer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235901-3952-46C1-A114-062C72D40578}"/>
              </a:ext>
            </a:extLst>
          </p:cNvPr>
          <p:cNvGrpSpPr/>
          <p:nvPr/>
        </p:nvGrpSpPr>
        <p:grpSpPr>
          <a:xfrm>
            <a:off x="4195894" y="2149678"/>
            <a:ext cx="3833768" cy="2558643"/>
            <a:chOff x="4179116" y="1082180"/>
            <a:chExt cx="3833768" cy="255864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C4598-5999-4DE2-A1E5-2BBD7D6A449C}"/>
                </a:ext>
              </a:extLst>
            </p:cNvPr>
            <p:cNvSpPr/>
            <p:nvPr/>
          </p:nvSpPr>
          <p:spPr>
            <a:xfrm>
              <a:off x="417911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FCB09B0-FC60-44D4-9D69-7539FFF947BF}"/>
                </a:ext>
              </a:extLst>
            </p:cNvPr>
            <p:cNvSpPr txBox="1"/>
            <p:nvPr/>
          </p:nvSpPr>
          <p:spPr>
            <a:xfrm>
              <a:off x="426300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2089F21-C3ED-4875-9BE7-E915FC4F2686}"/>
                </a:ext>
              </a:extLst>
            </p:cNvPr>
            <p:cNvSpPr txBox="1"/>
            <p:nvPr/>
          </p:nvSpPr>
          <p:spPr>
            <a:xfrm>
              <a:off x="4263005" y="1560569"/>
              <a:ext cx="36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Enum for easy configuration and balancing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68" y="2396153"/>
            <a:ext cx="8676222" cy="984623"/>
          </a:xfrm>
        </p:spPr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EB3916-7299-4C61-A31F-ADC1748E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6" y="2720685"/>
            <a:ext cx="2308853" cy="23088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C5AD09-707E-47DD-8851-BAA6E34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91" y="271361"/>
            <a:ext cx="3120157" cy="19500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896302-FF4A-41CF-9FA1-149DE753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894" b="82143" l="32550" r="69235">
                        <a14:foregroundMark x1="47167" y1="37619" x2="47167" y2="37619"/>
                        <a14:foregroundMark x1="46500" y1="43651" x2="54500" y2="35079"/>
                        <a14:foregroundMark x1="54500" y1="35079" x2="45667" y2="38730"/>
                        <a14:foregroundMark x1="45667" y1="38730" x2="54583" y2="36667"/>
                        <a14:foregroundMark x1="54583" y1="36667" x2="47417" y2="46984"/>
                        <a14:foregroundMark x1="47417" y1="46984" x2="45583" y2="38571"/>
                        <a14:foregroundMark x1="52417" y1="34921" x2="55000" y2="51270"/>
                        <a14:foregroundMark x1="55000" y1="51270" x2="55500" y2="39683"/>
                        <a14:foregroundMark x1="54917" y1="50159" x2="54250" y2="70635"/>
                      </a14:backgroundRemoval>
                    </a14:imgEffect>
                  </a14:imgLayer>
                </a14:imgProps>
              </a:ext>
            </a:extLst>
          </a:blip>
          <a:srcRect l="27965" t="7613" r="26179" b="9576"/>
          <a:stretch/>
        </p:blipFill>
        <p:spPr>
          <a:xfrm>
            <a:off x="6463287" y="4289773"/>
            <a:ext cx="2435291" cy="23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YouTrack</a:t>
            </a:r>
            <a:endParaRPr lang="en-DE" sz="1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Research phases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IntelliJ</a:t>
            </a:r>
            <a:endParaRPr lang="en-DE" sz="14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5217320" y="55660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2435418" y="4867013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DE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Code Review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  <p:sp>
        <p:nvSpPr>
          <p:cNvPr id="13" name="Ellipse 10">
            <a:extLst>
              <a:ext uri="{FF2B5EF4-FFF2-40B4-BE49-F238E27FC236}">
                <a16:creationId xmlns:a16="http://schemas.microsoft.com/office/drawing/2014/main" id="{44B7B640-7344-4C5A-BDD9-D885F55B313A}"/>
              </a:ext>
            </a:extLst>
          </p:cNvPr>
          <p:cNvSpPr/>
          <p:nvPr/>
        </p:nvSpPr>
        <p:spPr>
          <a:xfrm>
            <a:off x="5217320" y="245867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CE</a:t>
            </a:r>
            <a:endParaRPr lang="en-DE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320"/>
            <a:ext cx="9905998" cy="1905000"/>
          </a:xfrm>
        </p:spPr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160"/>
            <a:ext cx="10270171" cy="4549141"/>
          </a:xfrm>
        </p:spPr>
        <p:txBody>
          <a:bodyPr>
            <a:normAutofit fontScale="25000" lnSpcReduction="20000"/>
          </a:bodyPr>
          <a:lstStyle/>
          <a:p>
            <a:r>
              <a:rPr lang="en-US" sz="4800" b="1" dirty="0"/>
              <a:t>Our Vision (motivation)</a:t>
            </a:r>
          </a:p>
          <a:p>
            <a:r>
              <a:rPr lang="en-US" sz="4800" b="1" dirty="0"/>
              <a:t>//SRS</a:t>
            </a:r>
          </a:p>
          <a:p>
            <a:r>
              <a:rPr lang="en-US" sz="4800" b="1" dirty="0"/>
              <a:t>The Scope (use cases)</a:t>
            </a:r>
          </a:p>
          <a:p>
            <a:r>
              <a:rPr lang="en-US" sz="4800" b="1" dirty="0"/>
              <a:t>Project Management (CI/CD , Burn down charts, iterative scrumming)</a:t>
            </a:r>
          </a:p>
          <a:p>
            <a:r>
              <a:rPr lang="en-US" sz="4800" b="1" dirty="0"/>
              <a:t>RUP Roles</a:t>
            </a:r>
          </a:p>
          <a:p>
            <a:r>
              <a:rPr lang="en-US" sz="4800" b="1" dirty="0"/>
              <a:t>FUNCTION POINTS(equation </a:t>
            </a:r>
            <a:r>
              <a:rPr lang="en-US" sz="4800" b="1" dirty="0" err="1"/>
              <a:t>blbabla</a:t>
            </a:r>
            <a:r>
              <a:rPr lang="en-US" sz="4800" b="1" dirty="0"/>
              <a:t>)</a:t>
            </a:r>
          </a:p>
          <a:p>
            <a:r>
              <a:rPr lang="en-US" sz="4800" b="1" dirty="0"/>
              <a:t>Workflow</a:t>
            </a:r>
          </a:p>
          <a:p>
            <a:endParaRPr lang="en-US" sz="4800" b="1" dirty="0"/>
          </a:p>
          <a:p>
            <a:r>
              <a:rPr lang="en-US" sz="4800" b="1" dirty="0"/>
              <a:t>Technologies (Folie </a:t>
            </a:r>
            <a:r>
              <a:rPr lang="en-US" sz="4800" b="1" dirty="0" err="1"/>
              <a:t>mit</a:t>
            </a:r>
            <a:r>
              <a:rPr lang="en-US" sz="4800" b="1" dirty="0"/>
              <a:t> </a:t>
            </a:r>
            <a:r>
              <a:rPr lang="en-US" sz="4800" b="1" dirty="0" err="1"/>
              <a:t>ganzen</a:t>
            </a:r>
            <a:r>
              <a:rPr lang="en-US" sz="4800" b="1" dirty="0"/>
              <a:t> </a:t>
            </a:r>
            <a:r>
              <a:rPr lang="en-US" sz="4800" b="1" dirty="0" err="1"/>
              <a:t>vielen</a:t>
            </a:r>
            <a:r>
              <a:rPr lang="en-US" sz="4800" b="1" dirty="0"/>
              <a:t> logos)</a:t>
            </a:r>
          </a:p>
          <a:p>
            <a:r>
              <a:rPr lang="en-US" sz="4800" b="1" dirty="0"/>
              <a:t>High-Level Architecture &amp;Visual representation of code</a:t>
            </a:r>
          </a:p>
          <a:p>
            <a:endParaRPr lang="en-US" sz="4800" b="1" dirty="0"/>
          </a:p>
          <a:p>
            <a:r>
              <a:rPr lang="en-US" sz="4800" b="1" dirty="0"/>
              <a:t>Quality assurance (Tests, Refactoring)</a:t>
            </a:r>
          </a:p>
          <a:p>
            <a:r>
              <a:rPr lang="en-US" sz="4800" b="1" dirty="0"/>
              <a:t>Metrics (</a:t>
            </a:r>
            <a:r>
              <a:rPr lang="en-US" sz="4800" b="1" dirty="0" err="1"/>
              <a:t>codacy</a:t>
            </a:r>
            <a:r>
              <a:rPr lang="en-US" sz="4800" b="1" dirty="0"/>
              <a:t>)</a:t>
            </a:r>
          </a:p>
          <a:p>
            <a:r>
              <a:rPr lang="en-US" sz="4800" b="1" dirty="0"/>
              <a:t>RISK MANAGAGEMENT</a:t>
            </a:r>
          </a:p>
          <a:p>
            <a:endParaRPr lang="en-US" sz="4800" b="1" dirty="0"/>
          </a:p>
          <a:p>
            <a:r>
              <a:rPr lang="en-US" sz="4800" b="1" dirty="0"/>
              <a:t>Demo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D0818D-BA54-43BE-A7E0-68484A77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7" y="0"/>
            <a:ext cx="944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iterative scrumming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95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350520"/>
            <a:ext cx="9127171" cy="891540"/>
          </a:xfrm>
        </p:spPr>
        <p:txBody>
          <a:bodyPr>
            <a:normAutofit/>
          </a:bodyPr>
          <a:lstStyle/>
          <a:p>
            <a:r>
              <a:rPr lang="en-US" sz="3200" b="1" dirty="0"/>
              <a:t>CI/CD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260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274486"/>
            <a:ext cx="9218611" cy="891374"/>
          </a:xfrm>
        </p:spPr>
        <p:txBody>
          <a:bodyPr>
            <a:normAutofit/>
          </a:bodyPr>
          <a:lstStyle/>
          <a:p>
            <a:r>
              <a:rPr lang="en-US" sz="3200" b="1" dirty="0"/>
              <a:t>Burn down chart</a:t>
            </a:r>
            <a:endParaRPr lang="de-DE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63C4C1-756A-48F6-93ED-5221BBD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26"/>
            <a:ext cx="12192000" cy="4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9" y="4331670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8051" y="5032995"/>
            <a:ext cx="4514850" cy="1381125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384" y="1003818"/>
            <a:ext cx="4648184" cy="29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100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Netz</vt:lpstr>
      <vt:lpstr>littleBeasts</vt:lpstr>
      <vt:lpstr>Agenda</vt:lpstr>
      <vt:lpstr>Our Vision</vt:lpstr>
      <vt:lpstr>PowerPoint Presentation</vt:lpstr>
      <vt:lpstr>iterative scrumming</vt:lpstr>
      <vt:lpstr>CI/CD</vt:lpstr>
      <vt:lpstr>Burn down chart</vt:lpstr>
      <vt:lpstr>LIVE DEMO</vt:lpstr>
      <vt:lpstr>Technologies - LitiEngine</vt:lpstr>
      <vt:lpstr>High-Level Architecture</vt:lpstr>
      <vt:lpstr>PowerPoint Presentation</vt:lpstr>
      <vt:lpstr>Project 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Lawand Allo</cp:lastModifiedBy>
  <cp:revision>36</cp:revision>
  <dcterms:created xsi:type="dcterms:W3CDTF">2020-12-02T20:54:53Z</dcterms:created>
  <dcterms:modified xsi:type="dcterms:W3CDTF">2021-06-14T12:57:42Z</dcterms:modified>
</cp:coreProperties>
</file>